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70" r:id="rId8"/>
    <p:sldId id="271" r:id="rId9"/>
    <p:sldId id="276" r:id="rId10"/>
    <p:sldId id="264" r:id="rId11"/>
    <p:sldId id="265" r:id="rId12"/>
    <p:sldId id="274" r:id="rId13"/>
    <p:sldId id="279" r:id="rId14"/>
    <p:sldId id="275" r:id="rId15"/>
    <p:sldId id="277" r:id="rId16"/>
    <p:sldId id="278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60"/>
    <p:restoredTop sz="96707"/>
  </p:normalViewPr>
  <p:slideViewPr>
    <p:cSldViewPr snapToGrid="0" snapToObjects="1">
      <p:cViewPr varScale="1">
        <p:scale>
          <a:sx n="72" d="100"/>
          <a:sy n="72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0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3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3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4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1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0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4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1CE4FC0-3F24-1E45-8E4B-E20AABEC5B6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IxdWlPBoX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3A6F-6FD2-6240-B27A-D5D3174B9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Craft Beer Presentation To Budweiser CEO and CFO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82CB3-BD7E-ED4C-8231-7242C355E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13" y="4352544"/>
            <a:ext cx="9886122" cy="188923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Presented by: Seemant Srivastava</a:t>
            </a:r>
          </a:p>
          <a:p>
            <a:endParaRPr lang="en-US" dirty="0"/>
          </a:p>
          <a:p>
            <a:r>
              <a:rPr lang="en-US" sz="2800" dirty="0">
                <a:solidFill>
                  <a:srgbClr val="FF0000"/>
                </a:solidFill>
              </a:rPr>
              <a:t>YouTube </a:t>
            </a:r>
            <a:r>
              <a:rPr lang="en-US" sz="2800" dirty="0"/>
              <a:t>Video Presentation Link:</a:t>
            </a:r>
          </a:p>
          <a:p>
            <a:r>
              <a:rPr lang="en-US" sz="2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https://youtu.be/CIxdWlPBoXU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4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ABV%’s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8833B8-5C47-EE49-B531-4DD89ED7B7B4}"/>
                  </a:ext>
                </a:extLst>
              </p:cNvPr>
              <p:cNvSpPr txBox="1"/>
              <p:nvPr/>
            </p:nvSpPr>
            <p:spPr>
              <a:xfrm>
                <a:off x="6436658" y="2492188"/>
                <a:ext cx="541845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Summary Statistics: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Mean Value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/>
                  <a:t>): 5.977%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Median Value: 5.7%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Minimum Value: 0.1%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Maximum Value: 12.8%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First Quartile Value:  5.0%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Third Quartile Value: 6.775%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Distribution: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Strong indication of right skewness due to hard stop value of 0.0%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8833B8-5C47-EE49-B531-4DD89ED7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658" y="2492188"/>
                <a:ext cx="5418457" cy="2246769"/>
              </a:xfrm>
              <a:prstGeom prst="rect">
                <a:avLst/>
              </a:prstGeom>
              <a:blipFill>
                <a:blip r:embed="rId2"/>
                <a:stretch>
                  <a:fillRect l="-234" b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7B1BA3B-9E98-1342-A4A3-201067B2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6" y="2492188"/>
            <a:ext cx="5864704" cy="408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99F699-9104-F844-A42C-DE3075232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64" y="4892842"/>
            <a:ext cx="5595352" cy="16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IBU &amp; ABV%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There is evidence of moderately strong positive linear correlation between ABV% IBU value for both the non-imputed and imputed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The correlation value for these two variables is .675, indicating that there is in fact evidence of a moderately strong positive linear relationship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6555AD-3C22-3440-B9F1-E9BFCFEF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74" y="2279839"/>
            <a:ext cx="5366808" cy="3867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C079-F23C-4E4E-8B37-186BF7A0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7" y="2279838"/>
            <a:ext cx="5563157" cy="38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Difference In ABV% and IBU FOR IPA’s AND 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CC6C57-5355-AA4C-9F58-673CDF9F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2" y="2358189"/>
            <a:ext cx="6333291" cy="3822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0079F-2B58-7D4E-82F0-E48616CFF66C}"/>
              </a:ext>
            </a:extLst>
          </p:cNvPr>
          <p:cNvSpPr txBox="1"/>
          <p:nvPr/>
        </p:nvSpPr>
        <p:spPr>
          <a:xfrm>
            <a:off x="7138737" y="2358189"/>
            <a:ext cx="4235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investigate this relationship ﻿we had to first classify all of the beers in the data set as either an IPA, an Ale, or Other based on beer style in the data set.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purposes of this study we are only interested in IPA and Ale observations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use both a KNN model and Naïve Bayes model to classify a test set of beers as either an Ale or IPA based on its ABV% and IBU value</a:t>
            </a:r>
          </a:p>
        </p:txBody>
      </p:sp>
    </p:spTree>
    <p:extLst>
      <p:ext uri="{BB962C8B-B14F-4D97-AF65-F5344CB8AC3E}">
        <p14:creationId xmlns:p14="http://schemas.microsoft.com/office/powerpoint/2010/main" val="317303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KNN?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0CFC6-DD31-1648-A159-657B7574E35F}"/>
              </a:ext>
            </a:extLst>
          </p:cNvPr>
          <p:cNvSpPr txBox="1"/>
          <p:nvPr/>
        </p:nvSpPr>
        <p:spPr>
          <a:xfrm>
            <a:off x="737938" y="2438400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KNN model is a way to classify a test set of data by certain characteristics based on an existing set of training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case it is a way for us to classify a beer as either and IPA or an Ale based on its ABV% and IBU value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compares it by looking at the k nearest neighbors of that ABV% and IBU value point on the scatterplot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E2917-FE11-584F-A6F5-59E83BCE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8" y="2289675"/>
            <a:ext cx="4962654" cy="42875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5DDCDC-2FF6-644A-8F9A-D49B28C96130}"/>
              </a:ext>
            </a:extLst>
          </p:cNvPr>
          <p:cNvSpPr/>
          <p:nvPr/>
        </p:nvSpPr>
        <p:spPr>
          <a:xfrm>
            <a:off x="9319179" y="3400926"/>
            <a:ext cx="1283369" cy="126732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0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0332"/>
            <a:ext cx="7729728" cy="1188720"/>
          </a:xfrm>
        </p:spPr>
        <p:txBody>
          <a:bodyPr/>
          <a:lstStyle/>
          <a:p>
            <a:r>
              <a:rPr lang="en-US" dirty="0"/>
              <a:t>KNN Model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41203D-5813-3844-9463-B0E1946C7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143204"/>
              </p:ext>
            </p:extLst>
          </p:nvPr>
        </p:nvGraphicFramePr>
        <p:xfrm>
          <a:off x="656335" y="1811991"/>
          <a:ext cx="598311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373">
                  <a:extLst>
                    <a:ext uri="{9D8B030D-6E8A-4147-A177-3AD203B41FA5}">
                      <a16:colId xmlns:a16="http://schemas.microsoft.com/office/drawing/2014/main" val="3810122123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1078267391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3135327589"/>
                    </a:ext>
                  </a:extLst>
                </a:gridCol>
              </a:tblGrid>
              <a:tr h="3462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 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8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84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432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88F495-8F86-8A48-83A1-6AC55744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32379"/>
              </p:ext>
            </p:extLst>
          </p:nvPr>
        </p:nvGraphicFramePr>
        <p:xfrm>
          <a:off x="6930189" y="1832067"/>
          <a:ext cx="46054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738">
                  <a:extLst>
                    <a:ext uri="{9D8B030D-6E8A-4147-A177-3AD203B41FA5}">
                      <a16:colId xmlns:a16="http://schemas.microsoft.com/office/drawing/2014/main" val="857326631"/>
                    </a:ext>
                  </a:extLst>
                </a:gridCol>
                <a:gridCol w="2302738">
                  <a:extLst>
                    <a:ext uri="{9D8B030D-6E8A-4147-A177-3AD203B41FA5}">
                      <a16:colId xmlns:a16="http://schemas.microsoft.com/office/drawing/2014/main" val="103350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35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8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1204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7D0AE5F-B131-734A-8344-45A3BA77D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619" y="3435205"/>
            <a:ext cx="4605476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69CB6-05F5-8548-9F61-48809351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05" y="3169188"/>
            <a:ext cx="5962316" cy="298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DDDA7F-65E3-4B79-9130-26F05EDF61F8}"/>
              </a:ext>
            </a:extLst>
          </p:cNvPr>
          <p:cNvSpPr txBox="1"/>
          <p:nvPr/>
        </p:nvSpPr>
        <p:spPr>
          <a:xfrm>
            <a:off x="656335" y="6153688"/>
            <a:ext cx="9028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Accuracy</a:t>
            </a:r>
            <a:r>
              <a:rPr lang="en-US" sz="1400" dirty="0"/>
              <a:t>:  </a:t>
            </a:r>
            <a:r>
              <a:rPr lang="en-US" sz="1200" dirty="0"/>
              <a:t>Number of correctly classified observations/total</a:t>
            </a:r>
          </a:p>
          <a:p>
            <a:r>
              <a:rPr lang="en-US" sz="1400" b="1" dirty="0"/>
              <a:t>Sensitivity</a:t>
            </a:r>
            <a:r>
              <a:rPr lang="en-US" sz="1400" dirty="0"/>
              <a:t>: </a:t>
            </a:r>
            <a:r>
              <a:rPr lang="en-US" sz="1200" dirty="0"/>
              <a:t>Number of correctly identified successes/true number of successes</a:t>
            </a:r>
          </a:p>
          <a:p>
            <a:r>
              <a:rPr lang="en-US" sz="1400" b="1" dirty="0"/>
              <a:t>Specificity</a:t>
            </a:r>
            <a:r>
              <a:rPr lang="en-US" sz="1400" dirty="0"/>
              <a:t>: </a:t>
            </a:r>
            <a:r>
              <a:rPr lang="en-US" sz="1200" dirty="0"/>
              <a:t>Number of correctly identified failures/true number of failures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005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41203D-5813-3844-9463-B0E1946C7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413425"/>
              </p:ext>
            </p:extLst>
          </p:nvPr>
        </p:nvGraphicFramePr>
        <p:xfrm>
          <a:off x="578102" y="2365711"/>
          <a:ext cx="598311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373">
                  <a:extLst>
                    <a:ext uri="{9D8B030D-6E8A-4147-A177-3AD203B41FA5}">
                      <a16:colId xmlns:a16="http://schemas.microsoft.com/office/drawing/2014/main" val="3810122123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1078267391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3135327589"/>
                    </a:ext>
                  </a:extLst>
                </a:gridCol>
              </a:tblGrid>
              <a:tr h="3462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8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84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432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88F495-8F86-8A48-83A1-6AC55744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69303"/>
              </p:ext>
            </p:extLst>
          </p:nvPr>
        </p:nvGraphicFramePr>
        <p:xfrm>
          <a:off x="6930189" y="2365711"/>
          <a:ext cx="46054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738">
                  <a:extLst>
                    <a:ext uri="{9D8B030D-6E8A-4147-A177-3AD203B41FA5}">
                      <a16:colId xmlns:a16="http://schemas.microsoft.com/office/drawing/2014/main" val="857326631"/>
                    </a:ext>
                  </a:extLst>
                </a:gridCol>
                <a:gridCol w="2302738">
                  <a:extLst>
                    <a:ext uri="{9D8B030D-6E8A-4147-A177-3AD203B41FA5}">
                      <a16:colId xmlns:a16="http://schemas.microsoft.com/office/drawing/2014/main" val="103350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35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8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12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B62910-0E07-EC48-A7ED-C3F00085B8B0}"/>
              </a:ext>
            </a:extLst>
          </p:cNvPr>
          <p:cNvSpPr txBox="1"/>
          <p:nvPr/>
        </p:nvSpPr>
        <p:spPr>
          <a:xfrm>
            <a:off x="578102" y="4061370"/>
            <a:ext cx="1095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that we get very similar results from our KNN model and Naïve Bayes model, with k-NN model having slightly better sensitivity, which is correctly identifying the successes from the true number of successes .</a:t>
            </a:r>
          </a:p>
        </p:txBody>
      </p:sp>
    </p:spTree>
    <p:extLst>
      <p:ext uri="{BB962C8B-B14F-4D97-AF65-F5344CB8AC3E}">
        <p14:creationId xmlns:p14="http://schemas.microsoft.com/office/powerpoint/2010/main" val="382902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– Current Offerings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8B6CF-DD1B-4E4B-9202-A573E06AFD38}"/>
              </a:ext>
            </a:extLst>
          </p:cNvPr>
          <p:cNvSpPr txBox="1"/>
          <p:nvPr/>
        </p:nvSpPr>
        <p:spPr>
          <a:xfrm>
            <a:off x="433136" y="2438400"/>
            <a:ext cx="6304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﻿We did further analysis that we feel will prove to increase revenue and profitability for your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﻿We started by taking a look at your current beer offerings and the ABV% and IBU values of those beers. Here are the five beers that you sell and their ABV% and IBU value: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- 5.0% ABV, 12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BLACK LAGER - 7.1% ABV,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SELECT - 4.3% ABV 11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SELECT 55 - 3.2% ABV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&amp; CLAMATO CHELADA - 5% ABV%,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clear that Budweiser’s current beer offerings are lower alcohol content (low ABV%) and low IBU value beers.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24750-666C-C44A-83B6-F369EDCDE03E}"/>
              </a:ext>
            </a:extLst>
          </p:cNvPr>
          <p:cNvSpPr txBox="1"/>
          <p:nvPr/>
        </p:nvSpPr>
        <p:spPr>
          <a:xfrm>
            <a:off x="8791074" y="3684893"/>
            <a:ext cx="2613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we looked for opportunity in the market based on the craft beer data and Budweiser’s current offerings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D14158-327F-7545-98DE-CF4DB20A47E9}"/>
              </a:ext>
            </a:extLst>
          </p:cNvPr>
          <p:cNvSpPr/>
          <p:nvPr/>
        </p:nvSpPr>
        <p:spPr>
          <a:xfrm>
            <a:off x="6890725" y="4032504"/>
            <a:ext cx="1522717" cy="782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6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– Markets To Push Current Offerings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52D6D-7B78-F94B-9F72-F61DB5E9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51" y="2362868"/>
            <a:ext cx="5041286" cy="2951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CCABB-1903-554F-AD98-2ABCCEC6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2362868"/>
            <a:ext cx="5037221" cy="2949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27240-3CC6-9E42-819E-AACB6148EDFB}"/>
              </a:ext>
            </a:extLst>
          </p:cNvPr>
          <p:cNvSpPr txBox="1"/>
          <p:nvPr/>
        </p:nvSpPr>
        <p:spPr>
          <a:xfrm>
            <a:off x="878251" y="5374106"/>
            <a:ext cx="1046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assumed that the average ABV% and IBU value in each state represents consumer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states with the lower average ABV% (around 4 and 5%) and lower average IBU value are markets that Budweiser should more heavily focus its products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these markets include Arkansas, Missouri, and Wisconsin</a:t>
            </a:r>
          </a:p>
        </p:txBody>
      </p:sp>
    </p:spTree>
    <p:extLst>
      <p:ext uri="{BB962C8B-B14F-4D97-AF65-F5344CB8AC3E}">
        <p14:creationId xmlns:p14="http://schemas.microsoft.com/office/powerpoint/2010/main" val="207999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Analysis – Markets To Introduce New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52D6D-7B78-F94B-9F72-F61DB5E9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51" y="2362868"/>
            <a:ext cx="5041286" cy="2951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CCABB-1903-554F-AD98-2ABCCEC6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2362868"/>
            <a:ext cx="5037221" cy="2949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27240-3CC6-9E42-819E-AACB6148EDFB}"/>
              </a:ext>
            </a:extLst>
          </p:cNvPr>
          <p:cNvSpPr txBox="1"/>
          <p:nvPr/>
        </p:nvSpPr>
        <p:spPr>
          <a:xfrm>
            <a:off x="878251" y="5374106"/>
            <a:ext cx="10463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breweries introduce seasonal or rotational beers based on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opportunity for Budweiser to introduce a small batch rotational beer with an ABV% and IBU value that matches the preference of the market (assuming average values are market preference)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Budweiser could introduce a small batch IPA with a high ABV% and an IBU value above 40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37107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Breweries In Each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315E3-6A5E-214B-BFC9-A6758BFEF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541" y="2494993"/>
            <a:ext cx="5504459" cy="38878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8833B8-5C47-EE49-B531-4DD89ED7B7B4}"/>
              </a:ext>
            </a:extLst>
          </p:cNvPr>
          <p:cNvSpPr txBox="1"/>
          <p:nvPr/>
        </p:nvSpPr>
        <p:spPr>
          <a:xfrm>
            <a:off x="6436659" y="2492188"/>
            <a:ext cx="500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Colorado has the most breweries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California, Michigan, Oregon, and Texas round out the top five</a:t>
            </a:r>
          </a:p>
        </p:txBody>
      </p:sp>
    </p:spTree>
    <p:extLst>
      <p:ext uri="{BB962C8B-B14F-4D97-AF65-F5344CB8AC3E}">
        <p14:creationId xmlns:p14="http://schemas.microsoft.com/office/powerpoint/2010/main" val="327310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9074"/>
            <a:ext cx="7729728" cy="1188720"/>
          </a:xfrm>
        </p:spPr>
        <p:txBody>
          <a:bodyPr/>
          <a:lstStyle/>
          <a:p>
            <a:r>
              <a:rPr lang="en-US" dirty="0"/>
              <a:t>Addressing The Missing Data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C045E-0931-4140-A5A0-8CD90D7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" y="1586881"/>
            <a:ext cx="5374163" cy="2677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A6AC5-709B-5F49-9CAD-025C3DA0A9A7}"/>
              </a:ext>
            </a:extLst>
          </p:cNvPr>
          <p:cNvSpPr txBox="1"/>
          <p:nvPr/>
        </p:nvSpPr>
        <p:spPr>
          <a:xfrm>
            <a:off x="318051" y="4403033"/>
            <a:ext cx="116580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1405 observations in the non-imputed code (58.3% of all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1405 observations have no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1005 observations have missing IBU values (41.7% of all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62 of these 1005 observations have missing ABV%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the 1005 missing IBU values, 943 have only IBU missing, whereas 62 are also missing an ABV%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4B2F-B4D0-C245-BF03-546E73CAA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4" y="1586881"/>
            <a:ext cx="6310794" cy="26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Missing Data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B6910-BCC0-B845-8BD2-CAB1892B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58" y="2442542"/>
            <a:ext cx="6546439" cy="390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05756-BFF3-7B4D-AC1A-E133EE27D864}"/>
              </a:ext>
            </a:extLst>
          </p:cNvPr>
          <p:cNvSpPr txBox="1"/>
          <p:nvPr/>
        </p:nvSpPr>
        <p:spPr>
          <a:xfrm>
            <a:off x="7245626" y="2442542"/>
            <a:ext cx="4472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blue line represents the distribution of the non-imputed values for both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magenta lines represents the distribution of the imputed values,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magenta is an iteration of the imputation function.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Mean Before/After Imputation: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ABV% = 5.977%/5.976%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IBU = 42.71/42.38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Therefore, by imputing the missing ABV% and IBU values we did not alter the summary statistics.</a:t>
            </a:r>
          </a:p>
        </p:txBody>
      </p:sp>
    </p:spTree>
    <p:extLst>
      <p:ext uri="{BB962C8B-B14F-4D97-AF65-F5344CB8AC3E}">
        <p14:creationId xmlns:p14="http://schemas.microsoft.com/office/powerpoint/2010/main" val="214732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 Between IBU &amp; ABV%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98C3A-719F-4947-BA82-2D8AF7CB7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618" y="2279842"/>
            <a:ext cx="5447594" cy="38678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B2A7D-969A-AF48-A6AB-FC62A817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1" y="2283157"/>
            <a:ext cx="5431491" cy="3864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E55C9-3065-9C4D-841A-2E9EC08E1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18" y="2279842"/>
            <a:ext cx="5447594" cy="3867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CB686-1C5F-F546-B657-69BA19314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91" y="2279842"/>
            <a:ext cx="5431491" cy="3867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0FAD97-CDCB-AE46-A4AB-ED7F4EBE6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190" y="2279843"/>
            <a:ext cx="5439591" cy="386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B3553-3CAB-C444-B5AF-78619ADC4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17" y="2279841"/>
            <a:ext cx="5455696" cy="3867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AD8E53-C4AD-EC4E-99E7-2D42E4BCE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391" y="2279841"/>
            <a:ext cx="5423389" cy="38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6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ABV%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98C3A-719F-4947-BA82-2D8AF7CB7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903" y="2280416"/>
            <a:ext cx="5447594" cy="386787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median ABV% hovers between 4 and 6% for States with at least 20 different beers </a:t>
            </a:r>
          </a:p>
        </p:txBody>
      </p:sp>
    </p:spTree>
    <p:extLst>
      <p:ext uri="{BB962C8B-B14F-4D97-AF65-F5344CB8AC3E}">
        <p14:creationId xmlns:p14="http://schemas.microsoft.com/office/powerpoint/2010/main" val="36983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By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median IBU hovers between 20 and 50 for States with at least 20 different beers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3859F2-A204-0841-8DE4-B03EBEA9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32" y="2279843"/>
            <a:ext cx="5442536" cy="38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with Max ABV% BEER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State with the maximum ABV% beer is Colorado (12.8 ABV%)</a:t>
            </a:r>
          </a:p>
          <a:p>
            <a:pPr algn="ctr"/>
            <a:r>
              <a:rPr lang="en-US" sz="1400" dirty="0"/>
              <a:t>This is Upslope Brewing Company's Lee Hill Series Vol. 5 - Belgian Style Quadruple 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E73E6-5C7D-DB49-A3C4-366A110A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32" y="2343252"/>
            <a:ext cx="6408536" cy="3867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07284-6FEC-954F-982E-A63403D5719B}"/>
              </a:ext>
            </a:extLst>
          </p:cNvPr>
          <p:cNvSpPr txBox="1"/>
          <p:nvPr/>
        </p:nvSpPr>
        <p:spPr>
          <a:xfrm>
            <a:off x="5444847" y="4029687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12.8%</a:t>
            </a:r>
          </a:p>
        </p:txBody>
      </p:sp>
    </p:spTree>
    <p:extLst>
      <p:ext uri="{BB962C8B-B14F-4D97-AF65-F5344CB8AC3E}">
        <p14:creationId xmlns:p14="http://schemas.microsoft.com/office/powerpoint/2010/main" val="216167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with Max IBU BEER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State with the maximum IBU beer is Oregon (138 IBU)</a:t>
            </a:r>
          </a:p>
          <a:p>
            <a:pPr algn="ctr"/>
            <a:r>
              <a:rPr lang="en-US" sz="1400" dirty="0"/>
              <a:t>This is Astoria Brewing Company's Bitter Bitch Imperial IPA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BE253-FC5A-AB4F-A3B3-E86CD2E4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32" y="2407420"/>
            <a:ext cx="6408536" cy="3867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D9494-E3E9-C049-A874-0008195E5BC3}"/>
              </a:ext>
            </a:extLst>
          </p:cNvPr>
          <p:cNvSpPr txBox="1"/>
          <p:nvPr/>
        </p:nvSpPr>
        <p:spPr>
          <a:xfrm>
            <a:off x="5444847" y="4029687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138</a:t>
            </a:r>
          </a:p>
        </p:txBody>
      </p:sp>
    </p:spTree>
    <p:extLst>
      <p:ext uri="{BB962C8B-B14F-4D97-AF65-F5344CB8AC3E}">
        <p14:creationId xmlns:p14="http://schemas.microsoft.com/office/powerpoint/2010/main" val="128884213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{8E52A979-54DC-894D-BAA5-F7511130D45A}tf10001120</Template>
  <TotalTime>3570</TotalTime>
  <Words>804</Words>
  <Application>Microsoft Office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Cambria Math</vt:lpstr>
      <vt:lpstr>Gill Sans MT</vt:lpstr>
      <vt:lpstr>Parcel</vt:lpstr>
      <vt:lpstr>Craft Beer Presentation To Budweiser CEO and CFO</vt:lpstr>
      <vt:lpstr>Number OF Breweries In Each State</vt:lpstr>
      <vt:lpstr>Addressing The Missing Data Values</vt:lpstr>
      <vt:lpstr>Addressing Missing Data Values</vt:lpstr>
      <vt:lpstr>Relationship Between IBU &amp; ABV%</vt:lpstr>
      <vt:lpstr>Median ABV% By State</vt:lpstr>
      <vt:lpstr>Median IBU By State</vt:lpstr>
      <vt:lpstr>State with Max ABV% BEER</vt:lpstr>
      <vt:lpstr>State with Max IBU BEER</vt:lpstr>
      <vt:lpstr>Distribution of ABV%’s </vt:lpstr>
      <vt:lpstr>Relationship Between IBU &amp; ABV%</vt:lpstr>
      <vt:lpstr>Investigate Difference In ABV% and IBU FOR IPA’s AND ALES</vt:lpstr>
      <vt:lpstr>What Is KNN?</vt:lpstr>
      <vt:lpstr>KNN Model</vt:lpstr>
      <vt:lpstr>Naïve Bayes</vt:lpstr>
      <vt:lpstr>Further Analysis – Current Offerings</vt:lpstr>
      <vt:lpstr>Further Analysis – Markets To Push Current Offerings</vt:lpstr>
      <vt:lpstr>Further Analysis – Markets To Introduce New Products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1 – Initial EDA</dc:title>
  <dc:creator>Microsoft Office User</dc:creator>
  <cp:lastModifiedBy>Seemant Srivastava</cp:lastModifiedBy>
  <cp:revision>76</cp:revision>
  <dcterms:created xsi:type="dcterms:W3CDTF">2019-10-11T21:46:48Z</dcterms:created>
  <dcterms:modified xsi:type="dcterms:W3CDTF">2019-10-26T19:46:14Z</dcterms:modified>
</cp:coreProperties>
</file>